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1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D2CF-E3F0-41F1-8DCF-4A2390B4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6859F-6BFB-474F-B97E-4E7767DA0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DF9-40C3-4925-A93F-A99E87A6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14F10-6F9E-4E81-8A82-186168E4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63796-2002-449E-ABAB-57BD7933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248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5C0C4-9133-4F35-B529-1AFC9AFD9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6FE4B-364E-4C85-9321-1D365727C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13BF0-587E-4739-B81F-1E7CE686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11CE0-2896-4766-B4CB-FDDA77C47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28856-7ADF-4719-8702-079BEF1AE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459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122B27-EB4D-43DF-8A99-A89FD450A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87BCB-0419-48F7-8051-351EBC780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EF05F-5B64-4BC7-B402-99ADE34C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4810-1DFD-4FC5-85C8-0755F48E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104B-BF32-4E83-BBC1-EE4A7883B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33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1287-D4FE-4C6C-8AF1-46C0666B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A2E7F-EBC5-4761-A5B8-18BEFF42A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9ED86-898F-4F00-8D7B-7AC186BB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EC6A5-94C6-426A-9418-66381C209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9929-526B-4C3E-8200-6E21C982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26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B0FC8-04F0-4B23-8FFB-5B3BB7A10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5F857-4F6F-441D-B1CF-8304DD472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18F3B-5375-43EB-8AA3-8D5B25AC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96380-7F57-4061-AE7D-794B3770E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321CA-4168-44D8-8D40-8637D9E6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3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4593-4937-426C-A20B-C14EC087C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CE6F6-3B04-4C4F-ABCE-7C733F579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6AD5D-A69C-4D53-B3B7-4237B43E2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C4DBC-5BC3-434C-9B10-456A8E4C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5B4B5-A571-4001-976F-FE89D950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E25D6-8321-4A75-A4AA-C04D60A3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0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C6EAF-0F8C-4A4B-935C-33420A29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27D2A-4C06-4FBB-8AC2-3FF9B8742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74A09-C065-4D0F-B0B7-3E176AC37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FFA4C-08EE-4B4B-B2FB-E742B9492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CB3BE9-560E-47D2-BFA8-531E28812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C75D3-ABCA-4B41-B7BF-48C3DED8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F60935-A03F-4F3D-8E31-40DDBF88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C413E2-2EB4-4A55-8B0D-EAB5E02D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249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FCC46-F3C3-4D2D-BC58-51AD27B99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75C9C1-2974-4A98-83AB-2F0D1C8F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BC728-A51B-45FB-AC2B-912C5EE9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9A606F-B802-4C1D-97A5-4D45D0084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72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1BFDC-A08F-42DC-887C-5427CB37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90C5B-13BA-49A9-B8C3-C7C9804C7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B9836-783D-4B0A-8A0A-B5A275F75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342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9D9B6-6DCD-4CCA-A23B-7925CE8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D2C45-3F5D-4EAD-8643-059C87D46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604C5-6A20-4CDF-A990-DE4F2606A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84789-9C05-4D60-B3BF-E48F02099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D0073-B09E-46BE-B47D-112BF0DFA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C0499-FA11-477F-8175-358340B1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14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FB68-E8CF-442A-88BB-2687659B5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9698F4-561E-453B-BF6E-2C2B7858A9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DB85E-582D-4406-B87D-7CDC798D0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3D3E1-2513-4467-BFFF-A039BDDFF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479B2-4356-4BB7-9BA9-2D22381D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98816-7112-4A3E-9FBA-55D5437E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95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AD16F0-99A1-41E2-9949-13B1A1202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C2E80-19FA-4C35-9773-7D91F018E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4A70-0D4C-4D4D-A15C-5BF7FB5EC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EEA0B-3812-4291-B42B-2DFB01ABB7A5}" type="datetimeFigureOut">
              <a:rPr lang="en-CA" smtClean="0"/>
              <a:t>2018-09-20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E4E18-4ED3-4E4C-BCA4-0E329033E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31548-59AF-49B4-8A40-CE8DB3AF5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A31A7-7E9D-4A10-8FE1-01D094BDCA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80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inkingbusinessblog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75FD-FCB2-4CC6-97B3-77CC8BD4B0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Top Three 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BEC5E7-4F90-40FB-8FF4-C102652ACB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18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6C32C-8510-4DFB-9FA1-5B6995DF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8D9E-6F32-4C45-8410-5ABAB8849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5255"/>
            <a:ext cx="10515600" cy="4351338"/>
          </a:xfrm>
        </p:spPr>
        <p:txBody>
          <a:bodyPr/>
          <a:lstStyle/>
          <a:p>
            <a:r>
              <a:rPr lang="en-CA" dirty="0"/>
              <a:t>Using the template on the next slide: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Identify the top three priorities for the business for the next quarter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List the most important four tasks for each priority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The length of the task bar indicates the effort required for that task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Color code the progress of each of the three priorities</a:t>
            </a:r>
          </a:p>
          <a:p>
            <a:pPr lvl="2"/>
            <a:r>
              <a:rPr lang="en-CA" dirty="0"/>
              <a:t>Green is on track</a:t>
            </a:r>
          </a:p>
          <a:p>
            <a:pPr lvl="2"/>
            <a:r>
              <a:rPr lang="en-CA" dirty="0"/>
              <a:t>Yellow is at risk</a:t>
            </a:r>
          </a:p>
          <a:p>
            <a:pPr lvl="2"/>
            <a:r>
              <a:rPr lang="en-CA" dirty="0"/>
              <a:t>Red is behind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Color code the progress of each task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Pin your sheet to the wall when you are complete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F4CDD4-8E12-4907-8A63-4BDD5309C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4429" y="18331"/>
            <a:ext cx="4117571" cy="231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3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>
          <a:xfrm>
            <a:off x="5796367" y="6454726"/>
            <a:ext cx="4114800" cy="365125"/>
          </a:xfrm>
        </p:spPr>
        <p:txBody>
          <a:bodyPr/>
          <a:lstStyle/>
          <a:p>
            <a:r>
              <a:rPr lang="en-US" dirty="0">
                <a:hlinkClick r:id="rId2"/>
              </a:rPr>
              <a:t>www.thinkingbusinessblog.com</a:t>
            </a:r>
            <a:r>
              <a:rPr lang="en-US" dirty="0"/>
              <a:t> 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8058C472-39A1-4B39-BAEF-CC128814295B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 rot="16200000">
            <a:off x="-334804" y="1595707"/>
            <a:ext cx="4076641" cy="2636444"/>
            <a:chOff x="3570584" y="2569749"/>
            <a:chExt cx="3965640" cy="2503960"/>
          </a:xfrm>
        </p:grpSpPr>
        <p:sp>
          <p:nvSpPr>
            <p:cNvPr id="47" name="Freeform 46"/>
            <p:cNvSpPr/>
            <p:nvPr/>
          </p:nvSpPr>
          <p:spPr>
            <a:xfrm>
              <a:off x="3570584" y="2569749"/>
              <a:ext cx="3965640" cy="544060"/>
            </a:xfrm>
            <a:custGeom>
              <a:avLst/>
              <a:gdLst>
                <a:gd name="connsiteX0" fmla="*/ 0 w 3622360"/>
                <a:gd name="connsiteY0" fmla="*/ 0 h 645858"/>
                <a:gd name="connsiteX1" fmla="*/ 3299431 w 3622360"/>
                <a:gd name="connsiteY1" fmla="*/ 0 h 645858"/>
                <a:gd name="connsiteX2" fmla="*/ 3622360 w 3622360"/>
                <a:gd name="connsiteY2" fmla="*/ 322929 h 645858"/>
                <a:gd name="connsiteX3" fmla="*/ 3299431 w 3622360"/>
                <a:gd name="connsiteY3" fmla="*/ 645858 h 645858"/>
                <a:gd name="connsiteX4" fmla="*/ 659394 w 3622360"/>
                <a:gd name="connsiteY4" fmla="*/ 645858 h 645858"/>
                <a:gd name="connsiteX5" fmla="*/ 595777 w 3622360"/>
                <a:gd name="connsiteY5" fmla="*/ 541142 h 645858"/>
                <a:gd name="connsiteX6" fmla="*/ 139202 w 3622360"/>
                <a:gd name="connsiteY6" fmla="*/ 84567 h 645858"/>
                <a:gd name="connsiteX7" fmla="*/ 0 w 3622360"/>
                <a:gd name="connsiteY7" fmla="*/ 0 h 645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2360" h="645858">
                  <a:moveTo>
                    <a:pt x="0" y="0"/>
                  </a:moveTo>
                  <a:lnTo>
                    <a:pt x="3299431" y="0"/>
                  </a:lnTo>
                  <a:cubicBezTo>
                    <a:pt x="3477780" y="0"/>
                    <a:pt x="3622360" y="144580"/>
                    <a:pt x="3622360" y="322929"/>
                  </a:cubicBezTo>
                  <a:cubicBezTo>
                    <a:pt x="3622360" y="501278"/>
                    <a:pt x="3477780" y="645858"/>
                    <a:pt x="3299431" y="645858"/>
                  </a:cubicBezTo>
                  <a:lnTo>
                    <a:pt x="659394" y="645858"/>
                  </a:lnTo>
                  <a:lnTo>
                    <a:pt x="595777" y="541142"/>
                  </a:lnTo>
                  <a:cubicBezTo>
                    <a:pt x="474269" y="361287"/>
                    <a:pt x="319057" y="206075"/>
                    <a:pt x="139202" y="845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299531" y="3249607"/>
              <a:ext cx="2446462" cy="504222"/>
            </a:xfrm>
            <a:custGeom>
              <a:avLst/>
              <a:gdLst>
                <a:gd name="connsiteX0" fmla="*/ 0 w 3780984"/>
                <a:gd name="connsiteY0" fmla="*/ 0 h 598566"/>
                <a:gd name="connsiteX1" fmla="*/ 3481701 w 3780984"/>
                <a:gd name="connsiteY1" fmla="*/ 0 h 598566"/>
                <a:gd name="connsiteX2" fmla="*/ 3780984 w 3780984"/>
                <a:gd name="connsiteY2" fmla="*/ 299283 h 598566"/>
                <a:gd name="connsiteX3" fmla="*/ 3481701 w 3780984"/>
                <a:gd name="connsiteY3" fmla="*/ 598566 h 598566"/>
                <a:gd name="connsiteX4" fmla="*/ 159805 w 3780984"/>
                <a:gd name="connsiteY4" fmla="*/ 598565 h 598566"/>
                <a:gd name="connsiteX5" fmla="*/ 157586 w 3780984"/>
                <a:gd name="connsiteY5" fmla="*/ 554627 h 598566"/>
                <a:gd name="connsiteX6" fmla="*/ 33477 w 3780984"/>
                <a:gd name="connsiteY6" fmla="*/ 69495 h 598566"/>
                <a:gd name="connsiteX7" fmla="*/ 0 w 3780984"/>
                <a:gd name="connsiteY7" fmla="*/ 0 h 5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0984" h="598566">
                  <a:moveTo>
                    <a:pt x="0" y="0"/>
                  </a:moveTo>
                  <a:lnTo>
                    <a:pt x="3481701" y="0"/>
                  </a:lnTo>
                  <a:cubicBezTo>
                    <a:pt x="3646990" y="0"/>
                    <a:pt x="3780984" y="133994"/>
                    <a:pt x="3780984" y="299283"/>
                  </a:cubicBezTo>
                  <a:cubicBezTo>
                    <a:pt x="3780984" y="464572"/>
                    <a:pt x="3646990" y="598566"/>
                    <a:pt x="3481701" y="598566"/>
                  </a:cubicBezTo>
                  <a:lnTo>
                    <a:pt x="159805" y="598565"/>
                  </a:lnTo>
                  <a:lnTo>
                    <a:pt x="157586" y="554627"/>
                  </a:lnTo>
                  <a:cubicBezTo>
                    <a:pt x="140274" y="384153"/>
                    <a:pt x="97629" y="221168"/>
                    <a:pt x="33477" y="694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4299529" y="3889628"/>
              <a:ext cx="3051417" cy="504222"/>
            </a:xfrm>
            <a:custGeom>
              <a:avLst/>
              <a:gdLst>
                <a:gd name="connsiteX0" fmla="*/ 3481702 w 3780985"/>
                <a:gd name="connsiteY0" fmla="*/ 0 h 598566"/>
                <a:gd name="connsiteX1" fmla="*/ 3780985 w 3780985"/>
                <a:gd name="connsiteY1" fmla="*/ 299283 h 598566"/>
                <a:gd name="connsiteX2" fmla="*/ 3481702 w 3780985"/>
                <a:gd name="connsiteY2" fmla="*/ 598566 h 598566"/>
                <a:gd name="connsiteX3" fmla="*/ 0 w 3780985"/>
                <a:gd name="connsiteY3" fmla="*/ 598566 h 598566"/>
                <a:gd name="connsiteX4" fmla="*/ 33478 w 3780985"/>
                <a:gd name="connsiteY4" fmla="*/ 529070 h 598566"/>
                <a:gd name="connsiteX5" fmla="*/ 157587 w 3780985"/>
                <a:gd name="connsiteY5" fmla="*/ 43938 h 598566"/>
                <a:gd name="connsiteX6" fmla="*/ 159806 w 3780985"/>
                <a:gd name="connsiteY6" fmla="*/ 1 h 598566"/>
                <a:gd name="connsiteX7" fmla="*/ 3481702 w 3780985"/>
                <a:gd name="connsiteY7" fmla="*/ 0 h 5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0985" h="598566">
                  <a:moveTo>
                    <a:pt x="3481702" y="0"/>
                  </a:moveTo>
                  <a:cubicBezTo>
                    <a:pt x="3646991" y="0"/>
                    <a:pt x="3780985" y="133994"/>
                    <a:pt x="3780985" y="299283"/>
                  </a:cubicBezTo>
                  <a:cubicBezTo>
                    <a:pt x="3780985" y="464572"/>
                    <a:pt x="3646991" y="598566"/>
                    <a:pt x="3481702" y="598566"/>
                  </a:cubicBezTo>
                  <a:lnTo>
                    <a:pt x="0" y="598566"/>
                  </a:lnTo>
                  <a:lnTo>
                    <a:pt x="33478" y="529070"/>
                  </a:lnTo>
                  <a:cubicBezTo>
                    <a:pt x="97630" y="377397"/>
                    <a:pt x="140275" y="214412"/>
                    <a:pt x="157587" y="43938"/>
                  </a:cubicBezTo>
                  <a:lnTo>
                    <a:pt x="159806" y="1"/>
                  </a:lnTo>
                  <a:lnTo>
                    <a:pt x="3481702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3694572" y="4529649"/>
              <a:ext cx="3051418" cy="544060"/>
            </a:xfrm>
            <a:custGeom>
              <a:avLst/>
              <a:gdLst>
                <a:gd name="connsiteX0" fmla="*/ 659394 w 3622360"/>
                <a:gd name="connsiteY0" fmla="*/ 0 h 645858"/>
                <a:gd name="connsiteX1" fmla="*/ 3299431 w 3622360"/>
                <a:gd name="connsiteY1" fmla="*/ 0 h 645858"/>
                <a:gd name="connsiteX2" fmla="*/ 3622360 w 3622360"/>
                <a:gd name="connsiteY2" fmla="*/ 322929 h 645858"/>
                <a:gd name="connsiteX3" fmla="*/ 3299431 w 3622360"/>
                <a:gd name="connsiteY3" fmla="*/ 645858 h 645858"/>
                <a:gd name="connsiteX4" fmla="*/ 0 w 3622360"/>
                <a:gd name="connsiteY4" fmla="*/ 645858 h 645858"/>
                <a:gd name="connsiteX5" fmla="*/ 139202 w 3622360"/>
                <a:gd name="connsiteY5" fmla="*/ 561291 h 645858"/>
                <a:gd name="connsiteX6" fmla="*/ 595777 w 3622360"/>
                <a:gd name="connsiteY6" fmla="*/ 104716 h 645858"/>
                <a:gd name="connsiteX7" fmla="*/ 659394 w 3622360"/>
                <a:gd name="connsiteY7" fmla="*/ 0 h 645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2360" h="645858">
                  <a:moveTo>
                    <a:pt x="659394" y="0"/>
                  </a:moveTo>
                  <a:lnTo>
                    <a:pt x="3299431" y="0"/>
                  </a:lnTo>
                  <a:cubicBezTo>
                    <a:pt x="3477780" y="0"/>
                    <a:pt x="3622360" y="144580"/>
                    <a:pt x="3622360" y="322929"/>
                  </a:cubicBezTo>
                  <a:cubicBezTo>
                    <a:pt x="3622360" y="501278"/>
                    <a:pt x="3477780" y="645858"/>
                    <a:pt x="3299431" y="645858"/>
                  </a:cubicBezTo>
                  <a:lnTo>
                    <a:pt x="0" y="645858"/>
                  </a:lnTo>
                  <a:lnTo>
                    <a:pt x="139202" y="561291"/>
                  </a:lnTo>
                  <a:cubicBezTo>
                    <a:pt x="319057" y="439783"/>
                    <a:pt x="474269" y="284571"/>
                    <a:pt x="595777" y="104716"/>
                  </a:cubicBezTo>
                  <a:lnTo>
                    <a:pt x="659394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 rot="16200000">
            <a:off x="-428586" y="3020490"/>
            <a:ext cx="2150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#1</a:t>
            </a:r>
          </a:p>
        </p:txBody>
      </p:sp>
      <p:sp>
        <p:nvSpPr>
          <p:cNvPr id="44" name="TextBox 43"/>
          <p:cNvSpPr txBox="1"/>
          <p:nvPr/>
        </p:nvSpPr>
        <p:spPr>
          <a:xfrm rot="16200000">
            <a:off x="157740" y="2714949"/>
            <a:ext cx="2417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#2</a:t>
            </a:r>
          </a:p>
        </p:txBody>
      </p:sp>
      <p:sp>
        <p:nvSpPr>
          <p:cNvPr id="45" name="TextBox 44"/>
          <p:cNvSpPr txBox="1"/>
          <p:nvPr/>
        </p:nvSpPr>
        <p:spPr>
          <a:xfrm rot="16200000">
            <a:off x="979631" y="2892146"/>
            <a:ext cx="2121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#3</a:t>
            </a:r>
          </a:p>
        </p:txBody>
      </p:sp>
      <p:sp>
        <p:nvSpPr>
          <p:cNvPr id="46" name="TextBox 45"/>
          <p:cNvSpPr txBox="1"/>
          <p:nvPr/>
        </p:nvSpPr>
        <p:spPr>
          <a:xfrm rot="16200000">
            <a:off x="1736689" y="3034993"/>
            <a:ext cx="1997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#4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75790" y="4175825"/>
            <a:ext cx="2655458" cy="2655456"/>
            <a:chOff x="1585855" y="2407780"/>
            <a:chExt cx="2850019" cy="2850020"/>
          </a:xfrm>
        </p:grpSpPr>
        <p:sp>
          <p:nvSpPr>
            <p:cNvPr id="37" name="Oval 36"/>
            <p:cNvSpPr/>
            <p:nvPr/>
          </p:nvSpPr>
          <p:spPr>
            <a:xfrm flipH="1">
              <a:off x="1585855" y="2407780"/>
              <a:ext cx="2850019" cy="28500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2225"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bg2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1876609" y="2698535"/>
              <a:ext cx="2268510" cy="2268511"/>
              <a:chOff x="1860950" y="2722146"/>
              <a:chExt cx="2268510" cy="2268511"/>
            </a:xfrm>
          </p:grpSpPr>
          <p:sp>
            <p:nvSpPr>
              <p:cNvPr id="39" name="Oval 38"/>
              <p:cNvSpPr/>
              <p:nvPr/>
            </p:nvSpPr>
            <p:spPr>
              <a:xfrm flipH="1">
                <a:off x="1860950" y="2722146"/>
                <a:ext cx="2268510" cy="2268511"/>
              </a:xfrm>
              <a:prstGeom prst="ellipse">
                <a:avLst/>
              </a:prstGeom>
              <a:solidFill>
                <a:srgbClr val="00B050"/>
              </a:solidFill>
              <a:ln w="222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1909022" y="3418657"/>
                <a:ext cx="2172368" cy="396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Priority #1</a:t>
                </a:r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473189" y="0"/>
            <a:ext cx="1171881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3 Priorities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2299177-E846-4359-BBE5-00EA668918E2}"/>
              </a:ext>
            </a:extLst>
          </p:cNvPr>
          <p:cNvGrpSpPr/>
          <p:nvPr/>
        </p:nvGrpSpPr>
        <p:grpSpPr>
          <a:xfrm rot="16200000">
            <a:off x="3681756" y="1579085"/>
            <a:ext cx="4076641" cy="2636444"/>
            <a:chOff x="3586754" y="2569749"/>
            <a:chExt cx="3965640" cy="2503960"/>
          </a:xfrm>
        </p:grpSpPr>
        <p:sp>
          <p:nvSpPr>
            <p:cNvPr id="55" name="Freeform 46">
              <a:extLst>
                <a:ext uri="{FF2B5EF4-FFF2-40B4-BE49-F238E27FC236}">
                  <a16:creationId xmlns:a16="http://schemas.microsoft.com/office/drawing/2014/main" id="{032F6ACF-8DBC-48D8-93B6-36DB7B367964}"/>
                </a:ext>
              </a:extLst>
            </p:cNvPr>
            <p:cNvSpPr/>
            <p:nvPr/>
          </p:nvSpPr>
          <p:spPr>
            <a:xfrm>
              <a:off x="3586754" y="2569749"/>
              <a:ext cx="3965640" cy="544060"/>
            </a:xfrm>
            <a:custGeom>
              <a:avLst/>
              <a:gdLst>
                <a:gd name="connsiteX0" fmla="*/ 0 w 3622360"/>
                <a:gd name="connsiteY0" fmla="*/ 0 h 645858"/>
                <a:gd name="connsiteX1" fmla="*/ 3299431 w 3622360"/>
                <a:gd name="connsiteY1" fmla="*/ 0 h 645858"/>
                <a:gd name="connsiteX2" fmla="*/ 3622360 w 3622360"/>
                <a:gd name="connsiteY2" fmla="*/ 322929 h 645858"/>
                <a:gd name="connsiteX3" fmla="*/ 3299431 w 3622360"/>
                <a:gd name="connsiteY3" fmla="*/ 645858 h 645858"/>
                <a:gd name="connsiteX4" fmla="*/ 659394 w 3622360"/>
                <a:gd name="connsiteY4" fmla="*/ 645858 h 645858"/>
                <a:gd name="connsiteX5" fmla="*/ 595777 w 3622360"/>
                <a:gd name="connsiteY5" fmla="*/ 541142 h 645858"/>
                <a:gd name="connsiteX6" fmla="*/ 139202 w 3622360"/>
                <a:gd name="connsiteY6" fmla="*/ 84567 h 645858"/>
                <a:gd name="connsiteX7" fmla="*/ 0 w 3622360"/>
                <a:gd name="connsiteY7" fmla="*/ 0 h 645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2360" h="645858">
                  <a:moveTo>
                    <a:pt x="0" y="0"/>
                  </a:moveTo>
                  <a:lnTo>
                    <a:pt x="3299431" y="0"/>
                  </a:lnTo>
                  <a:cubicBezTo>
                    <a:pt x="3477780" y="0"/>
                    <a:pt x="3622360" y="144580"/>
                    <a:pt x="3622360" y="322929"/>
                  </a:cubicBezTo>
                  <a:cubicBezTo>
                    <a:pt x="3622360" y="501278"/>
                    <a:pt x="3477780" y="645858"/>
                    <a:pt x="3299431" y="645858"/>
                  </a:cubicBezTo>
                  <a:lnTo>
                    <a:pt x="659394" y="645858"/>
                  </a:lnTo>
                  <a:lnTo>
                    <a:pt x="595777" y="541142"/>
                  </a:lnTo>
                  <a:cubicBezTo>
                    <a:pt x="474269" y="361287"/>
                    <a:pt x="319057" y="206075"/>
                    <a:pt x="139202" y="845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DC7B7C27-FF78-45CC-9DD3-5BD52B1D023F}"/>
                </a:ext>
              </a:extLst>
            </p:cNvPr>
            <p:cNvSpPr/>
            <p:nvPr/>
          </p:nvSpPr>
          <p:spPr>
            <a:xfrm>
              <a:off x="4299531" y="3249607"/>
              <a:ext cx="2446462" cy="504222"/>
            </a:xfrm>
            <a:custGeom>
              <a:avLst/>
              <a:gdLst>
                <a:gd name="connsiteX0" fmla="*/ 0 w 3780984"/>
                <a:gd name="connsiteY0" fmla="*/ 0 h 598566"/>
                <a:gd name="connsiteX1" fmla="*/ 3481701 w 3780984"/>
                <a:gd name="connsiteY1" fmla="*/ 0 h 598566"/>
                <a:gd name="connsiteX2" fmla="*/ 3780984 w 3780984"/>
                <a:gd name="connsiteY2" fmla="*/ 299283 h 598566"/>
                <a:gd name="connsiteX3" fmla="*/ 3481701 w 3780984"/>
                <a:gd name="connsiteY3" fmla="*/ 598566 h 598566"/>
                <a:gd name="connsiteX4" fmla="*/ 159805 w 3780984"/>
                <a:gd name="connsiteY4" fmla="*/ 598565 h 598566"/>
                <a:gd name="connsiteX5" fmla="*/ 157586 w 3780984"/>
                <a:gd name="connsiteY5" fmla="*/ 554627 h 598566"/>
                <a:gd name="connsiteX6" fmla="*/ 33477 w 3780984"/>
                <a:gd name="connsiteY6" fmla="*/ 69495 h 598566"/>
                <a:gd name="connsiteX7" fmla="*/ 0 w 3780984"/>
                <a:gd name="connsiteY7" fmla="*/ 0 h 5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0984" h="598566">
                  <a:moveTo>
                    <a:pt x="0" y="0"/>
                  </a:moveTo>
                  <a:lnTo>
                    <a:pt x="3481701" y="0"/>
                  </a:lnTo>
                  <a:cubicBezTo>
                    <a:pt x="3646990" y="0"/>
                    <a:pt x="3780984" y="133994"/>
                    <a:pt x="3780984" y="299283"/>
                  </a:cubicBezTo>
                  <a:cubicBezTo>
                    <a:pt x="3780984" y="464572"/>
                    <a:pt x="3646990" y="598566"/>
                    <a:pt x="3481701" y="598566"/>
                  </a:cubicBezTo>
                  <a:lnTo>
                    <a:pt x="159805" y="598565"/>
                  </a:lnTo>
                  <a:lnTo>
                    <a:pt x="157586" y="554627"/>
                  </a:lnTo>
                  <a:cubicBezTo>
                    <a:pt x="140274" y="384153"/>
                    <a:pt x="97629" y="221168"/>
                    <a:pt x="33477" y="694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>
              <a:extLst>
                <a:ext uri="{FF2B5EF4-FFF2-40B4-BE49-F238E27FC236}">
                  <a16:creationId xmlns:a16="http://schemas.microsoft.com/office/drawing/2014/main" id="{D7F5CBED-8068-412F-BE0A-FFEC67A81AA1}"/>
                </a:ext>
              </a:extLst>
            </p:cNvPr>
            <p:cNvSpPr/>
            <p:nvPr/>
          </p:nvSpPr>
          <p:spPr>
            <a:xfrm>
              <a:off x="4299529" y="3889628"/>
              <a:ext cx="3051417" cy="504222"/>
            </a:xfrm>
            <a:custGeom>
              <a:avLst/>
              <a:gdLst>
                <a:gd name="connsiteX0" fmla="*/ 3481702 w 3780985"/>
                <a:gd name="connsiteY0" fmla="*/ 0 h 598566"/>
                <a:gd name="connsiteX1" fmla="*/ 3780985 w 3780985"/>
                <a:gd name="connsiteY1" fmla="*/ 299283 h 598566"/>
                <a:gd name="connsiteX2" fmla="*/ 3481702 w 3780985"/>
                <a:gd name="connsiteY2" fmla="*/ 598566 h 598566"/>
                <a:gd name="connsiteX3" fmla="*/ 0 w 3780985"/>
                <a:gd name="connsiteY3" fmla="*/ 598566 h 598566"/>
                <a:gd name="connsiteX4" fmla="*/ 33478 w 3780985"/>
                <a:gd name="connsiteY4" fmla="*/ 529070 h 598566"/>
                <a:gd name="connsiteX5" fmla="*/ 157587 w 3780985"/>
                <a:gd name="connsiteY5" fmla="*/ 43938 h 598566"/>
                <a:gd name="connsiteX6" fmla="*/ 159806 w 3780985"/>
                <a:gd name="connsiteY6" fmla="*/ 1 h 598566"/>
                <a:gd name="connsiteX7" fmla="*/ 3481702 w 3780985"/>
                <a:gd name="connsiteY7" fmla="*/ 0 h 5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0985" h="598566">
                  <a:moveTo>
                    <a:pt x="3481702" y="0"/>
                  </a:moveTo>
                  <a:cubicBezTo>
                    <a:pt x="3646991" y="0"/>
                    <a:pt x="3780985" y="133994"/>
                    <a:pt x="3780985" y="299283"/>
                  </a:cubicBezTo>
                  <a:cubicBezTo>
                    <a:pt x="3780985" y="464572"/>
                    <a:pt x="3646991" y="598566"/>
                    <a:pt x="3481702" y="598566"/>
                  </a:cubicBezTo>
                  <a:lnTo>
                    <a:pt x="0" y="598566"/>
                  </a:lnTo>
                  <a:lnTo>
                    <a:pt x="33478" y="529070"/>
                  </a:lnTo>
                  <a:cubicBezTo>
                    <a:pt x="97630" y="377397"/>
                    <a:pt x="140275" y="214412"/>
                    <a:pt x="157587" y="43938"/>
                  </a:cubicBezTo>
                  <a:lnTo>
                    <a:pt x="159806" y="1"/>
                  </a:lnTo>
                  <a:lnTo>
                    <a:pt x="3481702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>
              <a:extLst>
                <a:ext uri="{FF2B5EF4-FFF2-40B4-BE49-F238E27FC236}">
                  <a16:creationId xmlns:a16="http://schemas.microsoft.com/office/drawing/2014/main" id="{3D07E0B0-5B2F-458D-A559-7F09EB946A3A}"/>
                </a:ext>
              </a:extLst>
            </p:cNvPr>
            <p:cNvSpPr/>
            <p:nvPr/>
          </p:nvSpPr>
          <p:spPr>
            <a:xfrm>
              <a:off x="3694572" y="4529649"/>
              <a:ext cx="3051418" cy="544060"/>
            </a:xfrm>
            <a:custGeom>
              <a:avLst/>
              <a:gdLst>
                <a:gd name="connsiteX0" fmla="*/ 659394 w 3622360"/>
                <a:gd name="connsiteY0" fmla="*/ 0 h 645858"/>
                <a:gd name="connsiteX1" fmla="*/ 3299431 w 3622360"/>
                <a:gd name="connsiteY1" fmla="*/ 0 h 645858"/>
                <a:gd name="connsiteX2" fmla="*/ 3622360 w 3622360"/>
                <a:gd name="connsiteY2" fmla="*/ 322929 h 645858"/>
                <a:gd name="connsiteX3" fmla="*/ 3299431 w 3622360"/>
                <a:gd name="connsiteY3" fmla="*/ 645858 h 645858"/>
                <a:gd name="connsiteX4" fmla="*/ 0 w 3622360"/>
                <a:gd name="connsiteY4" fmla="*/ 645858 h 645858"/>
                <a:gd name="connsiteX5" fmla="*/ 139202 w 3622360"/>
                <a:gd name="connsiteY5" fmla="*/ 561291 h 645858"/>
                <a:gd name="connsiteX6" fmla="*/ 595777 w 3622360"/>
                <a:gd name="connsiteY6" fmla="*/ 104716 h 645858"/>
                <a:gd name="connsiteX7" fmla="*/ 659394 w 3622360"/>
                <a:gd name="connsiteY7" fmla="*/ 0 h 645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2360" h="645858">
                  <a:moveTo>
                    <a:pt x="659394" y="0"/>
                  </a:moveTo>
                  <a:lnTo>
                    <a:pt x="3299431" y="0"/>
                  </a:lnTo>
                  <a:cubicBezTo>
                    <a:pt x="3477780" y="0"/>
                    <a:pt x="3622360" y="144580"/>
                    <a:pt x="3622360" y="322929"/>
                  </a:cubicBezTo>
                  <a:cubicBezTo>
                    <a:pt x="3622360" y="501278"/>
                    <a:pt x="3477780" y="645858"/>
                    <a:pt x="3299431" y="645858"/>
                  </a:cubicBezTo>
                  <a:lnTo>
                    <a:pt x="0" y="645858"/>
                  </a:lnTo>
                  <a:lnTo>
                    <a:pt x="139202" y="561291"/>
                  </a:lnTo>
                  <a:cubicBezTo>
                    <a:pt x="319057" y="439783"/>
                    <a:pt x="474269" y="284571"/>
                    <a:pt x="595777" y="104716"/>
                  </a:cubicBezTo>
                  <a:lnTo>
                    <a:pt x="659394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446CDED3-7297-42AF-8B6F-17315122EBA5}"/>
              </a:ext>
            </a:extLst>
          </p:cNvPr>
          <p:cNvSpPr txBox="1"/>
          <p:nvPr/>
        </p:nvSpPr>
        <p:spPr>
          <a:xfrm rot="16200000">
            <a:off x="3587974" y="3020491"/>
            <a:ext cx="2150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07FFBA4-6773-4A4E-BCA2-1FBF5BB80F1B}"/>
              </a:ext>
            </a:extLst>
          </p:cNvPr>
          <p:cNvSpPr txBox="1"/>
          <p:nvPr/>
        </p:nvSpPr>
        <p:spPr>
          <a:xfrm rot="16200000">
            <a:off x="4174300" y="2714950"/>
            <a:ext cx="2417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7801B4-7453-42A3-B9E4-056DC94C3529}"/>
              </a:ext>
            </a:extLst>
          </p:cNvPr>
          <p:cNvSpPr txBox="1"/>
          <p:nvPr/>
        </p:nvSpPr>
        <p:spPr>
          <a:xfrm rot="16200000">
            <a:off x="4996191" y="2892147"/>
            <a:ext cx="2121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D266AB0-AFA8-4E67-A3A5-D152881E63D0}"/>
              </a:ext>
            </a:extLst>
          </p:cNvPr>
          <p:cNvSpPr txBox="1"/>
          <p:nvPr/>
        </p:nvSpPr>
        <p:spPr>
          <a:xfrm rot="16200000">
            <a:off x="5753249" y="3034994"/>
            <a:ext cx="1997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#4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FB626B7-AB4F-464C-96A5-E30E1DBD9065}"/>
              </a:ext>
            </a:extLst>
          </p:cNvPr>
          <p:cNvGrpSpPr/>
          <p:nvPr/>
        </p:nvGrpSpPr>
        <p:grpSpPr>
          <a:xfrm>
            <a:off x="4392350" y="4175826"/>
            <a:ext cx="2655458" cy="2655456"/>
            <a:chOff x="1585855" y="2407780"/>
            <a:chExt cx="2850019" cy="285002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AA2CA1F-25DE-46CE-8484-32C52E4C1509}"/>
                </a:ext>
              </a:extLst>
            </p:cNvPr>
            <p:cNvSpPr/>
            <p:nvPr/>
          </p:nvSpPr>
          <p:spPr>
            <a:xfrm flipH="1">
              <a:off x="1585855" y="2407780"/>
              <a:ext cx="2850019" cy="28500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2225"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bg2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0DCCE99-88B7-4548-AE86-3B95E96AD6B7}"/>
                </a:ext>
              </a:extLst>
            </p:cNvPr>
            <p:cNvGrpSpPr/>
            <p:nvPr/>
          </p:nvGrpSpPr>
          <p:grpSpPr>
            <a:xfrm>
              <a:off x="1876609" y="2698535"/>
              <a:ext cx="2268510" cy="2268511"/>
              <a:chOff x="1860950" y="2722146"/>
              <a:chExt cx="2268510" cy="2268511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601CFE8F-C704-437A-9545-0D546E95903F}"/>
                  </a:ext>
                </a:extLst>
              </p:cNvPr>
              <p:cNvSpPr/>
              <p:nvPr/>
            </p:nvSpPr>
            <p:spPr>
              <a:xfrm flipH="1">
                <a:off x="1860950" y="2722146"/>
                <a:ext cx="2268510" cy="2268511"/>
              </a:xfrm>
              <a:prstGeom prst="ellipse">
                <a:avLst/>
              </a:prstGeom>
              <a:solidFill>
                <a:srgbClr val="FF0000"/>
              </a:solidFill>
              <a:ln w="222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0845EBC-E36C-4C36-A948-D1FF5EBAC674}"/>
                  </a:ext>
                </a:extLst>
              </p:cNvPr>
              <p:cNvSpPr/>
              <p:nvPr/>
            </p:nvSpPr>
            <p:spPr>
              <a:xfrm>
                <a:off x="1909022" y="3418657"/>
                <a:ext cx="2172368" cy="396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Priority #2</a:t>
                </a:r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C80E9FE-B537-47DF-8A2A-A9EEC33C3B37}"/>
              </a:ext>
            </a:extLst>
          </p:cNvPr>
          <p:cNvGrpSpPr/>
          <p:nvPr/>
        </p:nvGrpSpPr>
        <p:grpSpPr>
          <a:xfrm rot="16200000">
            <a:off x="8065334" y="1584626"/>
            <a:ext cx="4076641" cy="2636444"/>
            <a:chOff x="3581365" y="2569749"/>
            <a:chExt cx="3965640" cy="2503960"/>
          </a:xfrm>
        </p:grpSpPr>
        <p:sp>
          <p:nvSpPr>
            <p:cNvPr id="69" name="Freeform 46">
              <a:extLst>
                <a:ext uri="{FF2B5EF4-FFF2-40B4-BE49-F238E27FC236}">
                  <a16:creationId xmlns:a16="http://schemas.microsoft.com/office/drawing/2014/main" id="{96EBBB85-EFBF-4AA3-AEA4-C01AD525237A}"/>
                </a:ext>
              </a:extLst>
            </p:cNvPr>
            <p:cNvSpPr/>
            <p:nvPr/>
          </p:nvSpPr>
          <p:spPr>
            <a:xfrm>
              <a:off x="3581365" y="2569749"/>
              <a:ext cx="3965640" cy="544060"/>
            </a:xfrm>
            <a:custGeom>
              <a:avLst/>
              <a:gdLst>
                <a:gd name="connsiteX0" fmla="*/ 0 w 3622360"/>
                <a:gd name="connsiteY0" fmla="*/ 0 h 645858"/>
                <a:gd name="connsiteX1" fmla="*/ 3299431 w 3622360"/>
                <a:gd name="connsiteY1" fmla="*/ 0 h 645858"/>
                <a:gd name="connsiteX2" fmla="*/ 3622360 w 3622360"/>
                <a:gd name="connsiteY2" fmla="*/ 322929 h 645858"/>
                <a:gd name="connsiteX3" fmla="*/ 3299431 w 3622360"/>
                <a:gd name="connsiteY3" fmla="*/ 645858 h 645858"/>
                <a:gd name="connsiteX4" fmla="*/ 659394 w 3622360"/>
                <a:gd name="connsiteY4" fmla="*/ 645858 h 645858"/>
                <a:gd name="connsiteX5" fmla="*/ 595777 w 3622360"/>
                <a:gd name="connsiteY5" fmla="*/ 541142 h 645858"/>
                <a:gd name="connsiteX6" fmla="*/ 139202 w 3622360"/>
                <a:gd name="connsiteY6" fmla="*/ 84567 h 645858"/>
                <a:gd name="connsiteX7" fmla="*/ 0 w 3622360"/>
                <a:gd name="connsiteY7" fmla="*/ 0 h 645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2360" h="645858">
                  <a:moveTo>
                    <a:pt x="0" y="0"/>
                  </a:moveTo>
                  <a:lnTo>
                    <a:pt x="3299431" y="0"/>
                  </a:lnTo>
                  <a:cubicBezTo>
                    <a:pt x="3477780" y="0"/>
                    <a:pt x="3622360" y="144580"/>
                    <a:pt x="3622360" y="322929"/>
                  </a:cubicBezTo>
                  <a:cubicBezTo>
                    <a:pt x="3622360" y="501278"/>
                    <a:pt x="3477780" y="645858"/>
                    <a:pt x="3299431" y="645858"/>
                  </a:cubicBezTo>
                  <a:lnTo>
                    <a:pt x="659394" y="645858"/>
                  </a:lnTo>
                  <a:lnTo>
                    <a:pt x="595777" y="541142"/>
                  </a:lnTo>
                  <a:cubicBezTo>
                    <a:pt x="474269" y="361287"/>
                    <a:pt x="319057" y="206075"/>
                    <a:pt x="139202" y="845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47">
              <a:extLst>
                <a:ext uri="{FF2B5EF4-FFF2-40B4-BE49-F238E27FC236}">
                  <a16:creationId xmlns:a16="http://schemas.microsoft.com/office/drawing/2014/main" id="{6E56F810-3AA0-4273-A5B7-3D3BF8BA9085}"/>
                </a:ext>
              </a:extLst>
            </p:cNvPr>
            <p:cNvSpPr/>
            <p:nvPr/>
          </p:nvSpPr>
          <p:spPr>
            <a:xfrm>
              <a:off x="4299531" y="3249607"/>
              <a:ext cx="2446462" cy="504222"/>
            </a:xfrm>
            <a:custGeom>
              <a:avLst/>
              <a:gdLst>
                <a:gd name="connsiteX0" fmla="*/ 0 w 3780984"/>
                <a:gd name="connsiteY0" fmla="*/ 0 h 598566"/>
                <a:gd name="connsiteX1" fmla="*/ 3481701 w 3780984"/>
                <a:gd name="connsiteY1" fmla="*/ 0 h 598566"/>
                <a:gd name="connsiteX2" fmla="*/ 3780984 w 3780984"/>
                <a:gd name="connsiteY2" fmla="*/ 299283 h 598566"/>
                <a:gd name="connsiteX3" fmla="*/ 3481701 w 3780984"/>
                <a:gd name="connsiteY3" fmla="*/ 598566 h 598566"/>
                <a:gd name="connsiteX4" fmla="*/ 159805 w 3780984"/>
                <a:gd name="connsiteY4" fmla="*/ 598565 h 598566"/>
                <a:gd name="connsiteX5" fmla="*/ 157586 w 3780984"/>
                <a:gd name="connsiteY5" fmla="*/ 554627 h 598566"/>
                <a:gd name="connsiteX6" fmla="*/ 33477 w 3780984"/>
                <a:gd name="connsiteY6" fmla="*/ 69495 h 598566"/>
                <a:gd name="connsiteX7" fmla="*/ 0 w 3780984"/>
                <a:gd name="connsiteY7" fmla="*/ 0 h 5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0984" h="598566">
                  <a:moveTo>
                    <a:pt x="0" y="0"/>
                  </a:moveTo>
                  <a:lnTo>
                    <a:pt x="3481701" y="0"/>
                  </a:lnTo>
                  <a:cubicBezTo>
                    <a:pt x="3646990" y="0"/>
                    <a:pt x="3780984" y="133994"/>
                    <a:pt x="3780984" y="299283"/>
                  </a:cubicBezTo>
                  <a:cubicBezTo>
                    <a:pt x="3780984" y="464572"/>
                    <a:pt x="3646990" y="598566"/>
                    <a:pt x="3481701" y="598566"/>
                  </a:cubicBezTo>
                  <a:lnTo>
                    <a:pt x="159805" y="598565"/>
                  </a:lnTo>
                  <a:lnTo>
                    <a:pt x="157586" y="554627"/>
                  </a:lnTo>
                  <a:cubicBezTo>
                    <a:pt x="140274" y="384153"/>
                    <a:pt x="97629" y="221168"/>
                    <a:pt x="33477" y="6949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48">
              <a:extLst>
                <a:ext uri="{FF2B5EF4-FFF2-40B4-BE49-F238E27FC236}">
                  <a16:creationId xmlns:a16="http://schemas.microsoft.com/office/drawing/2014/main" id="{AEA8E62C-7C9F-45C4-A68A-44A66018E864}"/>
                </a:ext>
              </a:extLst>
            </p:cNvPr>
            <p:cNvSpPr/>
            <p:nvPr/>
          </p:nvSpPr>
          <p:spPr>
            <a:xfrm>
              <a:off x="4299529" y="3889628"/>
              <a:ext cx="3051417" cy="504222"/>
            </a:xfrm>
            <a:custGeom>
              <a:avLst/>
              <a:gdLst>
                <a:gd name="connsiteX0" fmla="*/ 3481702 w 3780985"/>
                <a:gd name="connsiteY0" fmla="*/ 0 h 598566"/>
                <a:gd name="connsiteX1" fmla="*/ 3780985 w 3780985"/>
                <a:gd name="connsiteY1" fmla="*/ 299283 h 598566"/>
                <a:gd name="connsiteX2" fmla="*/ 3481702 w 3780985"/>
                <a:gd name="connsiteY2" fmla="*/ 598566 h 598566"/>
                <a:gd name="connsiteX3" fmla="*/ 0 w 3780985"/>
                <a:gd name="connsiteY3" fmla="*/ 598566 h 598566"/>
                <a:gd name="connsiteX4" fmla="*/ 33478 w 3780985"/>
                <a:gd name="connsiteY4" fmla="*/ 529070 h 598566"/>
                <a:gd name="connsiteX5" fmla="*/ 157587 w 3780985"/>
                <a:gd name="connsiteY5" fmla="*/ 43938 h 598566"/>
                <a:gd name="connsiteX6" fmla="*/ 159806 w 3780985"/>
                <a:gd name="connsiteY6" fmla="*/ 1 h 598566"/>
                <a:gd name="connsiteX7" fmla="*/ 3481702 w 3780985"/>
                <a:gd name="connsiteY7" fmla="*/ 0 h 598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80985" h="598566">
                  <a:moveTo>
                    <a:pt x="3481702" y="0"/>
                  </a:moveTo>
                  <a:cubicBezTo>
                    <a:pt x="3646991" y="0"/>
                    <a:pt x="3780985" y="133994"/>
                    <a:pt x="3780985" y="299283"/>
                  </a:cubicBezTo>
                  <a:cubicBezTo>
                    <a:pt x="3780985" y="464572"/>
                    <a:pt x="3646991" y="598566"/>
                    <a:pt x="3481702" y="598566"/>
                  </a:cubicBezTo>
                  <a:lnTo>
                    <a:pt x="0" y="598566"/>
                  </a:lnTo>
                  <a:lnTo>
                    <a:pt x="33478" y="529070"/>
                  </a:lnTo>
                  <a:cubicBezTo>
                    <a:pt x="97630" y="377397"/>
                    <a:pt x="140275" y="214412"/>
                    <a:pt x="157587" y="43938"/>
                  </a:cubicBezTo>
                  <a:lnTo>
                    <a:pt x="159806" y="1"/>
                  </a:lnTo>
                  <a:lnTo>
                    <a:pt x="3481702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49">
              <a:extLst>
                <a:ext uri="{FF2B5EF4-FFF2-40B4-BE49-F238E27FC236}">
                  <a16:creationId xmlns:a16="http://schemas.microsoft.com/office/drawing/2014/main" id="{FE63F14E-5647-43EF-AB70-2B9CC6B040D2}"/>
                </a:ext>
              </a:extLst>
            </p:cNvPr>
            <p:cNvSpPr/>
            <p:nvPr/>
          </p:nvSpPr>
          <p:spPr>
            <a:xfrm>
              <a:off x="3694572" y="4529649"/>
              <a:ext cx="3051418" cy="544060"/>
            </a:xfrm>
            <a:custGeom>
              <a:avLst/>
              <a:gdLst>
                <a:gd name="connsiteX0" fmla="*/ 659394 w 3622360"/>
                <a:gd name="connsiteY0" fmla="*/ 0 h 645858"/>
                <a:gd name="connsiteX1" fmla="*/ 3299431 w 3622360"/>
                <a:gd name="connsiteY1" fmla="*/ 0 h 645858"/>
                <a:gd name="connsiteX2" fmla="*/ 3622360 w 3622360"/>
                <a:gd name="connsiteY2" fmla="*/ 322929 h 645858"/>
                <a:gd name="connsiteX3" fmla="*/ 3299431 w 3622360"/>
                <a:gd name="connsiteY3" fmla="*/ 645858 h 645858"/>
                <a:gd name="connsiteX4" fmla="*/ 0 w 3622360"/>
                <a:gd name="connsiteY4" fmla="*/ 645858 h 645858"/>
                <a:gd name="connsiteX5" fmla="*/ 139202 w 3622360"/>
                <a:gd name="connsiteY5" fmla="*/ 561291 h 645858"/>
                <a:gd name="connsiteX6" fmla="*/ 595777 w 3622360"/>
                <a:gd name="connsiteY6" fmla="*/ 104716 h 645858"/>
                <a:gd name="connsiteX7" fmla="*/ 659394 w 3622360"/>
                <a:gd name="connsiteY7" fmla="*/ 0 h 645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2360" h="645858">
                  <a:moveTo>
                    <a:pt x="659394" y="0"/>
                  </a:moveTo>
                  <a:lnTo>
                    <a:pt x="3299431" y="0"/>
                  </a:lnTo>
                  <a:cubicBezTo>
                    <a:pt x="3477780" y="0"/>
                    <a:pt x="3622360" y="144580"/>
                    <a:pt x="3622360" y="322929"/>
                  </a:cubicBezTo>
                  <a:cubicBezTo>
                    <a:pt x="3622360" y="501278"/>
                    <a:pt x="3477780" y="645858"/>
                    <a:pt x="3299431" y="645858"/>
                  </a:cubicBezTo>
                  <a:lnTo>
                    <a:pt x="0" y="645858"/>
                  </a:lnTo>
                  <a:lnTo>
                    <a:pt x="139202" y="561291"/>
                  </a:lnTo>
                  <a:cubicBezTo>
                    <a:pt x="319057" y="439783"/>
                    <a:pt x="474269" y="284571"/>
                    <a:pt x="595777" y="104716"/>
                  </a:cubicBezTo>
                  <a:lnTo>
                    <a:pt x="659394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1AB2D9E9-CD3F-4C73-BDC1-BFA250BCCC1E}"/>
              </a:ext>
            </a:extLst>
          </p:cNvPr>
          <p:cNvSpPr txBox="1"/>
          <p:nvPr/>
        </p:nvSpPr>
        <p:spPr>
          <a:xfrm rot="16200000">
            <a:off x="7971552" y="3020492"/>
            <a:ext cx="2150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F7C2D80-4F9C-4262-8803-12EDD53E95D6}"/>
              </a:ext>
            </a:extLst>
          </p:cNvPr>
          <p:cNvSpPr txBox="1"/>
          <p:nvPr/>
        </p:nvSpPr>
        <p:spPr>
          <a:xfrm rot="16200000">
            <a:off x="8557878" y="2714951"/>
            <a:ext cx="2417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C8E8E66-C4C7-4373-B02E-E28528A7E048}"/>
              </a:ext>
            </a:extLst>
          </p:cNvPr>
          <p:cNvSpPr txBox="1"/>
          <p:nvPr/>
        </p:nvSpPr>
        <p:spPr>
          <a:xfrm rot="16200000">
            <a:off x="9379769" y="2892148"/>
            <a:ext cx="21216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5FF943B-3D74-414D-8101-BAFF11EB7552}"/>
              </a:ext>
            </a:extLst>
          </p:cNvPr>
          <p:cNvSpPr txBox="1"/>
          <p:nvPr/>
        </p:nvSpPr>
        <p:spPr>
          <a:xfrm rot="16200000">
            <a:off x="10136827" y="3034995"/>
            <a:ext cx="1997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Task #4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6699A8B-E811-47A4-A0E4-EBAB4A8C766D}"/>
              </a:ext>
            </a:extLst>
          </p:cNvPr>
          <p:cNvGrpSpPr/>
          <p:nvPr/>
        </p:nvGrpSpPr>
        <p:grpSpPr>
          <a:xfrm>
            <a:off x="8775928" y="4175827"/>
            <a:ext cx="2655458" cy="2655456"/>
            <a:chOff x="1585855" y="2407780"/>
            <a:chExt cx="2850019" cy="285002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404FE3F-A5E4-4688-8787-DB361B57D0B6}"/>
                </a:ext>
              </a:extLst>
            </p:cNvPr>
            <p:cNvSpPr/>
            <p:nvPr/>
          </p:nvSpPr>
          <p:spPr>
            <a:xfrm flipH="1">
              <a:off x="1585855" y="2407780"/>
              <a:ext cx="2850019" cy="28500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2225"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bg2">
                      <a:lumMod val="9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638B7101-ECC9-45D3-A999-47AA7D184737}"/>
                </a:ext>
              </a:extLst>
            </p:cNvPr>
            <p:cNvGrpSpPr/>
            <p:nvPr/>
          </p:nvGrpSpPr>
          <p:grpSpPr>
            <a:xfrm>
              <a:off x="1876609" y="2698535"/>
              <a:ext cx="2268510" cy="2268511"/>
              <a:chOff x="1860950" y="2722146"/>
              <a:chExt cx="2268510" cy="2268511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78F6852B-0B28-4AC9-B18B-4A29228D08F6}"/>
                  </a:ext>
                </a:extLst>
              </p:cNvPr>
              <p:cNvSpPr/>
              <p:nvPr/>
            </p:nvSpPr>
            <p:spPr>
              <a:xfrm flipH="1">
                <a:off x="1860950" y="2722146"/>
                <a:ext cx="2268510" cy="2268511"/>
              </a:xfrm>
              <a:prstGeom prst="ellipse">
                <a:avLst/>
              </a:prstGeom>
              <a:solidFill>
                <a:srgbClr val="FFC000"/>
              </a:solidFill>
              <a:ln w="2222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460CC282-1CF6-41D4-87BD-4234AD3CC5E4}"/>
                  </a:ext>
                </a:extLst>
              </p:cNvPr>
              <p:cNvSpPr/>
              <p:nvPr/>
            </p:nvSpPr>
            <p:spPr>
              <a:xfrm>
                <a:off x="1909022" y="3418657"/>
                <a:ext cx="2172368" cy="396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Priority #3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018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6C32C-8510-4DFB-9FA1-5B6995DF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28D9E-6F32-4C45-8410-5ABAB8849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525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After all the graphs are posted on the wall look for trends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What are the general sentiments on progress based on dominant color?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Is there consensus on priorities?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Is there consensus on tasks?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Is there consensus on progress of priorities and tasks?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Are there any common underlying themes?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Are there major disconnects?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Is there a bottleneck?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Is there a technology issue?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Is there a system, tool, people, or process issue?</a:t>
            </a:r>
          </a:p>
          <a:p>
            <a:r>
              <a:rPr lang="en-CA" dirty="0"/>
              <a:t>What can be concluded from the exercise and what strategic and tactical actions need to be taken?</a:t>
            </a:r>
          </a:p>
        </p:txBody>
      </p:sp>
    </p:spTree>
    <p:extLst>
      <p:ext uri="{BB962C8B-B14F-4D97-AF65-F5344CB8AC3E}">
        <p14:creationId xmlns:p14="http://schemas.microsoft.com/office/powerpoint/2010/main" val="282601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4848</TotalTime>
  <Words>253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Top Three Exercise</vt:lpstr>
      <vt:lpstr>Instructions</vt:lpstr>
      <vt:lpstr>PowerPoint Presentation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Taylor</dc:creator>
  <cp:lastModifiedBy>David Taylor</cp:lastModifiedBy>
  <cp:revision>9</cp:revision>
  <dcterms:created xsi:type="dcterms:W3CDTF">2018-09-20T13:14:24Z</dcterms:created>
  <dcterms:modified xsi:type="dcterms:W3CDTF">2018-09-23T22:03:08Z</dcterms:modified>
</cp:coreProperties>
</file>