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32" y="-4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5AF19-1D4B-490E-A02E-E6E2C9A01138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35B80-3345-4AC5-858C-FE24D8A9CB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450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31731" indent="-281435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25741" indent="-225148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576037" indent="-225148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26333" indent="-225148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476630" indent="-22514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26926" indent="-22514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377222" indent="-22514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27518" indent="-22514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fld id="{F83C4349-DE0F-4346-8C24-DFF864B78EF5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68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81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69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99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19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13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387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30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92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12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24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E52D5-04DE-40DE-A467-25B92D9637A5}" type="datetimeFigureOut">
              <a:rPr lang="en-CA" smtClean="0"/>
              <a:t>2016-Mar-16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67DC-C03F-42A1-98C5-76B6120875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292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22"/>
          <p:cNvSpPr/>
          <p:nvPr/>
        </p:nvSpPr>
        <p:spPr>
          <a:xfrm rot="9082771">
            <a:off x="5359840" y="4376867"/>
            <a:ext cx="1337365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ight Arrow 21"/>
          <p:cNvSpPr/>
          <p:nvPr/>
        </p:nvSpPr>
        <p:spPr>
          <a:xfrm rot="7549391">
            <a:off x="4623211" y="3293044"/>
            <a:ext cx="2443152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ight Arrow 20"/>
          <p:cNvSpPr/>
          <p:nvPr/>
        </p:nvSpPr>
        <p:spPr>
          <a:xfrm rot="5400000">
            <a:off x="3384524" y="3160118"/>
            <a:ext cx="2273172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ight Arrow 19"/>
          <p:cNvSpPr/>
          <p:nvPr/>
        </p:nvSpPr>
        <p:spPr>
          <a:xfrm rot="3810428">
            <a:off x="2281890" y="3264544"/>
            <a:ext cx="2290682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" y="2905358"/>
            <a:ext cx="2057400" cy="1603038"/>
          </a:xfrm>
          <a:prstGeom prst="roundRect">
            <a:avLst/>
          </a:prstGeom>
          <a:solidFill>
            <a:srgbClr val="00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932346"/>
            <a:ext cx="2209800" cy="171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1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 sharing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of service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ownership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 award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bonus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bonus</a:t>
            </a:r>
          </a:p>
          <a:p>
            <a:pPr marL="800100" lvl="1" indent="-108000" algn="l">
              <a:buFont typeface="Arial" panose="020B0604020202020204" pitchFamily="34" charset="0"/>
              <a:buChar char="•"/>
              <a:defRPr/>
            </a:pP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4884971"/>
            <a:ext cx="2057400" cy="1744429"/>
          </a:xfrm>
          <a:prstGeom prst="roundRect">
            <a:avLst/>
          </a:prstGeom>
          <a:solidFill>
            <a:srgbClr val="A9F86E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913546"/>
            <a:ext cx="2209800" cy="171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1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Compensation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compensation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Hourly wage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travel time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Overtime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days of paid sick time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Bereavement pay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Uplift for adverse work conditions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x.x</a:t>
            </a: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retirement matching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143000" y="760988"/>
            <a:ext cx="2057400" cy="1694415"/>
          </a:xfrm>
          <a:prstGeom prst="round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789563"/>
            <a:ext cx="22098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1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Legislated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</a:t>
            </a: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vacation exceeds legislated requirement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4 and 5 week vacation entitlement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Vacation </a:t>
            </a: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accrual </a:t>
            </a: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hours above 44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Statutory holidays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(only 9 legislated)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108000" algn="l">
              <a:buFont typeface="Arial" panose="020B0604020202020204" pitchFamily="34" charset="0"/>
              <a:buChar char="•"/>
              <a:defRPr/>
            </a:pP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505200" y="47625"/>
            <a:ext cx="2057400" cy="3339816"/>
          </a:xfrm>
          <a:prstGeom prst="roundRect">
            <a:avLst/>
          </a:prstGeom>
          <a:solidFill>
            <a:srgbClr val="23CDB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76200"/>
            <a:ext cx="2209800" cy="34932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1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Perquisites</a:t>
            </a:r>
            <a:endParaRPr lang="en-CA" sz="11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Telecommute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Flextime</a:t>
            </a:r>
            <a:endParaRPr lang="en-CA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cleaning pickup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Daycare 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Petcare</a:t>
            </a:r>
            <a:endParaRPr lang="en-CA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Casual dress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discounts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 membership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park passes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sports team tickets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 fee reimbursement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breakfast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Christmas party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Kids Christmas party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BBQ lunches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BYO device support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special project day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Free parking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108000" algn="l">
              <a:buFont typeface="Arial" panose="020B0604020202020204" pitchFamily="34" charset="0"/>
              <a:buChar char="•"/>
              <a:defRPr/>
            </a:pP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248400" y="1561207"/>
            <a:ext cx="2057400" cy="967293"/>
          </a:xfrm>
          <a:prstGeom prst="round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1589782"/>
            <a:ext cx="23644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1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Portion of Payroll Taxes</a:t>
            </a:r>
            <a:endParaRPr lang="en-CA" sz="11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insurance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 plan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Worker’s compensation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108000" algn="l">
              <a:buFont typeface="Arial" panose="020B0604020202020204" pitchFamily="34" charset="0"/>
              <a:buChar char="•"/>
              <a:defRPr/>
            </a:pPr>
            <a:endParaRPr lang="en-CA" sz="105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553200" y="3056171"/>
            <a:ext cx="2057400" cy="1572072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3084746"/>
            <a:ext cx="2209800" cy="171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1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endParaRPr lang="en-CA" sz="11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disability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months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disability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insurance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liability insurance</a:t>
            </a:r>
            <a:endParaRPr lang="en-CA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108000" algn="l">
              <a:buFont typeface="Arial" panose="020B0604020202020204" pitchFamily="34" charset="0"/>
              <a:buChar char="•"/>
              <a:defRPr/>
            </a:pPr>
            <a:endParaRPr lang="en-CA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781800" y="4970353"/>
            <a:ext cx="2057400" cy="1418651"/>
          </a:xfrm>
          <a:prstGeom prst="round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CA" sz="180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998928"/>
            <a:ext cx="2209800" cy="15542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1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Development</a:t>
            </a:r>
            <a:endParaRPr lang="en-CA" sz="11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association fees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Tuition reimbursement</a:t>
            </a:r>
          </a:p>
          <a:p>
            <a:pPr marL="540000" lvl="1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$5,000/</a:t>
            </a:r>
            <a:r>
              <a:rPr lang="en-CA" sz="10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endParaRPr lang="en-CA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training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training</a:t>
            </a:r>
          </a:p>
          <a:p>
            <a:pPr marL="342900" indent="-108000" algn="l">
              <a:buFont typeface="Arial" panose="020B0604020202020204" pitchFamily="34" charset="0"/>
              <a:buChar char="•"/>
              <a:defRPr/>
            </a:pPr>
            <a:r>
              <a:rPr lang="en-CA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skill development</a:t>
            </a:r>
            <a:endParaRPr lang="en-CA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108000" algn="l">
              <a:buFont typeface="Arial" panose="020B0604020202020204" pitchFamily="34" charset="0"/>
              <a:buChar char="•"/>
              <a:defRPr/>
            </a:pPr>
            <a:endParaRPr lang="en-CA" sz="1050" dirty="0">
              <a:solidFill>
                <a:schemeClr val="bg1"/>
              </a:solidFill>
            </a:endParaRPr>
          </a:p>
        </p:txBody>
      </p:sp>
      <p:sp>
        <p:nvSpPr>
          <p:cNvPr id="4" name="Hexagon 3"/>
          <p:cNvSpPr/>
          <p:nvPr/>
        </p:nvSpPr>
        <p:spPr bwMode="auto">
          <a:xfrm>
            <a:off x="3429000" y="4419600"/>
            <a:ext cx="2286000" cy="1905000"/>
          </a:xfrm>
          <a:prstGeom prst="hexagon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9707" y="4725144"/>
            <a:ext cx="2406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</a:p>
          <a:p>
            <a:pPr algn="ctr"/>
            <a:r>
              <a:rPr lang="en-C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 </a:t>
            </a:r>
          </a:p>
          <a:p>
            <a:pPr algn="ctr"/>
            <a:r>
              <a:rPr lang="en-C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C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362200" y="5679678"/>
            <a:ext cx="1273696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ight Arrow 18"/>
          <p:cNvSpPr/>
          <p:nvPr/>
        </p:nvSpPr>
        <p:spPr>
          <a:xfrm rot="1703065">
            <a:off x="2409876" y="4528571"/>
            <a:ext cx="1287450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ight Arrow 23"/>
          <p:cNvSpPr/>
          <p:nvPr/>
        </p:nvSpPr>
        <p:spPr>
          <a:xfrm rot="10800000">
            <a:off x="5507611" y="5679678"/>
            <a:ext cx="1273696" cy="24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6553200" y="332656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Georgia" panose="02040502050405020303" pitchFamily="18" charset="0"/>
              </a:rPr>
              <a:t>Thinking Business</a:t>
            </a:r>
            <a:endParaRPr lang="en-CA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168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Thinking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www.ThinkingBusinessBlog.com</dc:creator>
  <cp:lastModifiedBy>Taylor, David M </cp:lastModifiedBy>
  <cp:revision>8</cp:revision>
  <dcterms:created xsi:type="dcterms:W3CDTF">2016-02-22T17:32:01Z</dcterms:created>
  <dcterms:modified xsi:type="dcterms:W3CDTF">2016-03-16T19:11:22Z</dcterms:modified>
</cp:coreProperties>
</file>